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9" d="100"/>
          <a:sy n="79" d="100"/>
        </p:scale>
        <p:origin x="-28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6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1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7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8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9CB1-6F8B-4CFF-9E31-BAE5C919D57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9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73" y="0"/>
            <a:ext cx="9697453" cy="6869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0899" y="5099185"/>
            <a:ext cx="37733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Forecast issued: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Monday 20 February 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Forecast valid: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Wednesday 23 </a:t>
            </a:r>
            <a:r>
              <a:rPr lang="en-US" sz="2800" dirty="0">
                <a:solidFill>
                  <a:srgbClr val="C00000"/>
                </a:solidFill>
              </a:rPr>
              <a:t>February </a:t>
            </a:r>
          </a:p>
        </p:txBody>
      </p:sp>
      <p:sp>
        <p:nvSpPr>
          <p:cNvPr id="6" name="Oval 5"/>
          <p:cNvSpPr/>
          <p:nvPr/>
        </p:nvSpPr>
        <p:spPr>
          <a:xfrm>
            <a:off x="1956549" y="3671327"/>
            <a:ext cx="2109809" cy="1834502"/>
          </a:xfrm>
          <a:prstGeom prst="ellipse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096089"/>
              </p:ext>
            </p:extLst>
          </p:nvPr>
        </p:nvGraphicFramePr>
        <p:xfrm>
          <a:off x="10983918" y="1431582"/>
          <a:ext cx="469232" cy="1854200"/>
        </p:xfrm>
        <a:graphic>
          <a:graphicData uri="http://schemas.openxmlformats.org/drawingml/2006/table">
            <a:tbl>
              <a:tblPr/>
              <a:tblGrid>
                <a:gridCol w="46923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893501" y="508252"/>
            <a:ext cx="129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 hour rainfall (mm)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294430" y="3887404"/>
            <a:ext cx="1522091" cy="1084951"/>
          </a:xfrm>
          <a:prstGeom prst="ellipse">
            <a:avLst/>
          </a:prstGeom>
          <a:solidFill>
            <a:schemeClr val="accent5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448658" y="4004202"/>
            <a:ext cx="884867" cy="744317"/>
          </a:xfrm>
          <a:prstGeom prst="ellipse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0896" y="97536"/>
            <a:ext cx="357225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Scenario 1: Forecast for Day 3</a:t>
            </a:r>
            <a:endParaRPr lang="en-ZA" sz="20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840061"/>
              </p:ext>
            </p:extLst>
          </p:nvPr>
        </p:nvGraphicFramePr>
        <p:xfrm>
          <a:off x="11388437" y="1418548"/>
          <a:ext cx="737390" cy="1875370"/>
        </p:xfrm>
        <a:graphic>
          <a:graphicData uri="http://schemas.openxmlformats.org/drawingml/2006/table">
            <a:tbl>
              <a:tblPr/>
              <a:tblGrid>
                <a:gridCol w="737390"/>
              </a:tblGrid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&gt;100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6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80-100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29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60-80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94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40-60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20-40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26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Scenario 1 - Additional information: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811"/>
            <a:ext cx="10515600" cy="510615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There is a tropical low pressure that is expected to develop over the north-eastern parts of Namibia on Wednesday.</a:t>
            </a:r>
          </a:p>
          <a:p>
            <a:r>
              <a:rPr lang="en-US" sz="2700" dirty="0" smtClean="0"/>
              <a:t>The exact position is not very certain at all at the moment as most models are not in agreement. </a:t>
            </a:r>
          </a:p>
          <a:p>
            <a:r>
              <a:rPr lang="en-US" sz="2700" dirty="0" smtClean="0"/>
              <a:t>Currently there is just an easterly wave over the northern parts of Botswana and Namibia which is expected to develop into a low pressure on Thursday</a:t>
            </a:r>
          </a:p>
          <a:p>
            <a:r>
              <a:rPr lang="en-US" sz="2700" dirty="0" smtClean="0"/>
              <a:t>Models are relatively in agreement with the amount of rainfall expected, with the bulk of it being over the northern parts of Namibia</a:t>
            </a:r>
          </a:p>
          <a:p>
            <a:r>
              <a:rPr lang="en-US" dirty="0"/>
              <a:t>A live concert is scheduled to take place at the </a:t>
            </a:r>
            <a:r>
              <a:rPr lang="en-US" dirty="0" smtClean="0"/>
              <a:t>Windhoek Stadium on Wednesday evening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7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73" y="0"/>
            <a:ext cx="9697453" cy="68690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77920" y="3590366"/>
            <a:ext cx="1610317" cy="1512606"/>
          </a:xfrm>
          <a:prstGeom prst="ellipse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18765" y="3818965"/>
            <a:ext cx="1075764" cy="1161335"/>
          </a:xfrm>
          <a:prstGeom prst="ellipse">
            <a:avLst/>
          </a:prstGeom>
          <a:solidFill>
            <a:schemeClr val="accent5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20125" y="4156729"/>
            <a:ext cx="616687" cy="757539"/>
          </a:xfrm>
          <a:prstGeom prst="ellipse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05064" y="4283177"/>
            <a:ext cx="392371" cy="461618"/>
          </a:xfrm>
          <a:prstGeom prst="ellipse">
            <a:avLst/>
          </a:prstGeom>
          <a:solidFill>
            <a:schemeClr val="accent5">
              <a:lumMod val="5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68458" y="4373626"/>
            <a:ext cx="240689" cy="319049"/>
          </a:xfrm>
          <a:prstGeom prst="ellipse">
            <a:avLst/>
          </a:prstGeom>
          <a:solidFill>
            <a:srgbClr val="00206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893501" y="508252"/>
            <a:ext cx="129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 hour rainfall (mm)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11291" y="5099185"/>
            <a:ext cx="3762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Forecast issued: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Wednesday 23 February </a:t>
            </a:r>
            <a:r>
              <a:rPr lang="en-US" sz="2800" dirty="0" smtClean="0">
                <a:solidFill>
                  <a:srgbClr val="00B050"/>
                </a:solidFill>
              </a:rPr>
              <a:t>Forecast valid: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Wednesday 23 February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0896" y="97536"/>
            <a:ext cx="412089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Scenario 2: Forecast for Day 1 (Today)</a:t>
            </a:r>
            <a:endParaRPr lang="en-ZA" sz="20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28463"/>
              </p:ext>
            </p:extLst>
          </p:nvPr>
        </p:nvGraphicFramePr>
        <p:xfrm>
          <a:off x="11388437" y="1418548"/>
          <a:ext cx="737390" cy="1875370"/>
        </p:xfrm>
        <a:graphic>
          <a:graphicData uri="http://schemas.openxmlformats.org/drawingml/2006/table">
            <a:tbl>
              <a:tblPr/>
              <a:tblGrid>
                <a:gridCol w="737390"/>
              </a:tblGrid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&gt;100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6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80-100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29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60-80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94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40-60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20-40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520072"/>
              </p:ext>
            </p:extLst>
          </p:nvPr>
        </p:nvGraphicFramePr>
        <p:xfrm>
          <a:off x="10983918" y="1431582"/>
          <a:ext cx="469232" cy="1854200"/>
        </p:xfrm>
        <a:graphic>
          <a:graphicData uri="http://schemas.openxmlformats.org/drawingml/2006/table">
            <a:tbl>
              <a:tblPr/>
              <a:tblGrid>
                <a:gridCol w="46923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48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Scenario 2 - Additional information: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811"/>
            <a:ext cx="10515600" cy="510615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Tropical low pressure is currently positioned where the models expected: over the north parts of Namibia. </a:t>
            </a:r>
          </a:p>
          <a:p>
            <a:r>
              <a:rPr lang="en-US" sz="2700" dirty="0" smtClean="0"/>
              <a:t>Models are in agreement with the placing of rainfall amounts of 40-60mm in 24 hours. </a:t>
            </a:r>
          </a:p>
          <a:p>
            <a:r>
              <a:rPr lang="en-US" sz="2700" dirty="0" smtClean="0"/>
              <a:t>The Unified Model (12km) shows 6 hourly rainfall amounts of &gt;100mm over a much larger area than GFS, therefore some discontinuity exists there. </a:t>
            </a:r>
          </a:p>
          <a:p>
            <a:r>
              <a:rPr lang="en-US" sz="2700" dirty="0" smtClean="0"/>
              <a:t>A live concert is still scheduled to take place at the Windhoek Stadium this evening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94" y="500063"/>
            <a:ext cx="5863956" cy="585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 descr="C:\Users\eugene.poolman\Documents\Doc1 DRR\1 Impact-based SWWS\Info\Matrixes\Risk Matri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2" y="903391"/>
            <a:ext cx="2685095" cy="1405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4" name="Picture 3" descr="C:\Users\eugene.poolman\Documents\Doc1 DRR\1 Impact-based SWWS\Info\Matrixes\Risk Matri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1" y="2636913"/>
            <a:ext cx="2685095" cy="1405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5" name="Picture 3" descr="C:\Users\eugene.poolman\Documents\Doc1 DRR\1 Impact-based SWWS\Info\Matrixes\Risk Matri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2" y="4437113"/>
            <a:ext cx="2685095" cy="1405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1545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619125"/>
            <a:ext cx="1033462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33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19125"/>
            <a:ext cx="104013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070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259</Words>
  <Application>Microsoft Office PowerPoint</Application>
  <PresentationFormat>Custom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Scenario 1 - Additional information:</vt:lpstr>
      <vt:lpstr>PowerPoint Presentation</vt:lpstr>
      <vt:lpstr>Scenario 2 - Additional information: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 Webster</dc:creator>
  <cp:lastModifiedBy>Eugene Poolman</cp:lastModifiedBy>
  <cp:revision>12</cp:revision>
  <dcterms:created xsi:type="dcterms:W3CDTF">2016-10-06T11:18:54Z</dcterms:created>
  <dcterms:modified xsi:type="dcterms:W3CDTF">2016-11-04T07:25:03Z</dcterms:modified>
</cp:coreProperties>
</file>